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diagrams/data3.xml" ContentType="application/vnd.openxmlformats-officedocument.drawingml.diagramData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21"/>
  </p:notesMasterIdLst>
  <p:sldIdLst>
    <p:sldId id="257" r:id="rId6"/>
    <p:sldId id="261" r:id="rId7"/>
    <p:sldId id="266" r:id="rId8"/>
    <p:sldId id="267" r:id="rId9"/>
    <p:sldId id="268" r:id="rId10"/>
    <p:sldId id="258" r:id="rId11"/>
    <p:sldId id="259" r:id="rId12"/>
    <p:sldId id="263" r:id="rId13"/>
    <p:sldId id="264" r:id="rId14"/>
    <p:sldId id="262" r:id="rId15"/>
    <p:sldId id="270" r:id="rId16"/>
    <p:sldId id="269" r:id="rId17"/>
    <p:sldId id="271" r:id="rId18"/>
    <p:sldId id="272" r:id="rId19"/>
    <p:sldId id="273" r:id="rId2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94746" autoAdjust="0"/>
  </p:normalViewPr>
  <p:slideViewPr>
    <p:cSldViewPr snapToGrid="0" showGuides="1">
      <p:cViewPr varScale="1">
        <p:scale>
          <a:sx n="107" d="100"/>
          <a:sy n="107" d="100"/>
        </p:scale>
        <p:origin x="108" y="12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D3BD9-2CFC-47EB-A913-972015B6C8E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B2C2547-4423-41DC-B3DA-119552537F3A}">
      <dgm:prSet phldrT="[Text]"/>
      <dgm:spPr>
        <a:xfrm>
          <a:off x="1751" y="1098006"/>
          <a:ext cx="2133936" cy="853574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b="1" dirty="0">
              <a:solidFill>
                <a:schemeClr val="bg1"/>
              </a:solidFill>
              <a:latin typeface="Calibri"/>
              <a:ea typeface="+mn-ea"/>
              <a:cs typeface="+mn-cs"/>
            </a:rPr>
            <a:t>Etablering</a:t>
          </a:r>
        </a:p>
      </dgm:t>
    </dgm:pt>
    <dgm:pt modelId="{C2B03BB0-7D7E-4C4E-969F-46B1487BC998}" type="parTrans" cxnId="{10E2AC37-D04B-4BAA-AABE-F8B4B14E50BC}">
      <dgm:prSet/>
      <dgm:spPr/>
      <dgm:t>
        <a:bodyPr/>
        <a:lstStyle/>
        <a:p>
          <a:endParaRPr lang="sv-SE"/>
        </a:p>
      </dgm:t>
    </dgm:pt>
    <dgm:pt modelId="{D2685CD9-3862-4E8B-A4BB-DE4560150CA7}" type="sibTrans" cxnId="{10E2AC37-D04B-4BAA-AABE-F8B4B14E50BC}">
      <dgm:prSet/>
      <dgm:spPr/>
      <dgm:t>
        <a:bodyPr/>
        <a:lstStyle/>
        <a:p>
          <a:endParaRPr lang="sv-SE"/>
        </a:p>
      </dgm:t>
    </dgm:pt>
    <dgm:pt modelId="{B6F350C4-7497-44A1-927C-815769065FBD}">
      <dgm:prSet phldrT="[Text]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b="1" dirty="0">
              <a:solidFill>
                <a:schemeClr val="tx1"/>
              </a:solidFill>
              <a:latin typeface="Calibri"/>
              <a:ea typeface="+mn-ea"/>
              <a:cs typeface="+mn-cs"/>
            </a:rPr>
            <a:t>Genomförande  </a:t>
          </a:r>
          <a:r>
            <a:rPr lang="sv-SE" b="0" dirty="0">
              <a:solidFill>
                <a:schemeClr val="tx1"/>
              </a:solidFill>
              <a:latin typeface="Calibri"/>
              <a:ea typeface="+mn-ea"/>
              <a:cs typeface="+mn-cs"/>
            </a:rPr>
            <a:t>Beslutspunkt </a:t>
          </a:r>
        </a:p>
        <a:p>
          <a:r>
            <a:rPr lang="sv-SE" b="0" dirty="0">
              <a:solidFill>
                <a:schemeClr val="tx1"/>
              </a:solidFill>
              <a:latin typeface="Calibri"/>
              <a:ea typeface="+mn-ea"/>
              <a:cs typeface="+mn-cs"/>
            </a:rPr>
            <a:t>200602</a:t>
          </a:r>
        </a:p>
      </dgm:t>
    </dgm:pt>
    <dgm:pt modelId="{443EA874-4FB5-48C9-B919-8C2B98C5CD4D}" type="parTrans" cxnId="{0E2F51C2-2846-4D7B-94E8-B1956812E319}">
      <dgm:prSet/>
      <dgm:spPr/>
      <dgm:t>
        <a:bodyPr/>
        <a:lstStyle/>
        <a:p>
          <a:endParaRPr lang="sv-SE"/>
        </a:p>
      </dgm:t>
    </dgm:pt>
    <dgm:pt modelId="{2FB2277A-BC38-4C5A-AFAD-A99777310F69}" type="sibTrans" cxnId="{0E2F51C2-2846-4D7B-94E8-B1956812E319}">
      <dgm:prSet/>
      <dgm:spPr/>
      <dgm:t>
        <a:bodyPr/>
        <a:lstStyle/>
        <a:p>
          <a:endParaRPr lang="sv-SE"/>
        </a:p>
      </dgm:t>
    </dgm:pt>
    <dgm:pt modelId="{35F0D566-3C8C-4234-A4C5-A82189C114F7}">
      <dgm:prSet phldrT="[Text]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Genomförande</a:t>
          </a:r>
          <a:br>
            <a:rPr lang="sv-SE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</a:br>
          <a:r>
            <a:rPr lang="sv-SE" b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Beslutspunkt</a:t>
          </a:r>
        </a:p>
        <a:p>
          <a:r>
            <a:rPr lang="sv-SE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dec 2020</a:t>
          </a:r>
          <a:endParaRPr lang="sv-SE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F5D89DBB-030C-4027-897E-AEF6E462B205}" type="parTrans" cxnId="{D21B45F6-5FE8-49A2-A6D3-E9FE65A2DC37}">
      <dgm:prSet/>
      <dgm:spPr/>
      <dgm:t>
        <a:bodyPr/>
        <a:lstStyle/>
        <a:p>
          <a:endParaRPr lang="sv-SE"/>
        </a:p>
      </dgm:t>
    </dgm:pt>
    <dgm:pt modelId="{87676B28-1B2B-465B-B81A-611D183027D6}" type="sibTrans" cxnId="{D21B45F6-5FE8-49A2-A6D3-E9FE65A2DC37}">
      <dgm:prSet/>
      <dgm:spPr/>
      <dgm:t>
        <a:bodyPr/>
        <a:lstStyle/>
        <a:p>
          <a:endParaRPr lang="sv-SE"/>
        </a:p>
      </dgm:t>
    </dgm:pt>
    <dgm:pt modelId="{B52FF762-8D69-43A2-B917-97CEB3F60387}" type="pres">
      <dgm:prSet presAssocID="{3B0D3BD9-2CFC-47EB-A913-972015B6C8E6}" presName="Name0" presStyleCnt="0">
        <dgm:presLayoutVars>
          <dgm:dir/>
          <dgm:animLvl val="lvl"/>
          <dgm:resizeHandles val="exact"/>
        </dgm:presLayoutVars>
      </dgm:prSet>
      <dgm:spPr/>
    </dgm:pt>
    <dgm:pt modelId="{D6F24882-BDD7-4CAE-AE60-837A85CF1DD3}" type="pres">
      <dgm:prSet presAssocID="{9B2C2547-4423-41DC-B3DA-119552537F3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73141A6-0A8C-45C3-87A3-790777DC2337}" type="pres">
      <dgm:prSet presAssocID="{D2685CD9-3862-4E8B-A4BB-DE4560150CA7}" presName="parTxOnlySpace" presStyleCnt="0"/>
      <dgm:spPr/>
    </dgm:pt>
    <dgm:pt modelId="{3002A174-0B1B-48FA-891F-4C3315900B74}" type="pres">
      <dgm:prSet presAssocID="{B6F350C4-7497-44A1-927C-815769065FB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31B28C8-D7F6-415D-97C7-53A25F488925}" type="pres">
      <dgm:prSet presAssocID="{2FB2277A-BC38-4C5A-AFAD-A99777310F69}" presName="parTxOnlySpace" presStyleCnt="0"/>
      <dgm:spPr/>
    </dgm:pt>
    <dgm:pt modelId="{C36401CD-DC59-4F8D-BCC7-B300EEAB6853}" type="pres">
      <dgm:prSet presAssocID="{35F0D566-3C8C-4234-A4C5-A82189C114F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0E2AC37-D04B-4BAA-AABE-F8B4B14E50BC}" srcId="{3B0D3BD9-2CFC-47EB-A913-972015B6C8E6}" destId="{9B2C2547-4423-41DC-B3DA-119552537F3A}" srcOrd="0" destOrd="0" parTransId="{C2B03BB0-7D7E-4C4E-969F-46B1487BC998}" sibTransId="{D2685CD9-3862-4E8B-A4BB-DE4560150CA7}"/>
    <dgm:cxn modelId="{95A2F84A-5254-4BFC-A696-296E3CA183EA}" type="presOf" srcId="{B6F350C4-7497-44A1-927C-815769065FBD}" destId="{3002A174-0B1B-48FA-891F-4C3315900B74}" srcOrd="0" destOrd="0" presId="urn:microsoft.com/office/officeart/2005/8/layout/chevron1"/>
    <dgm:cxn modelId="{674CA3CD-9A0D-4C8B-8957-7085DC7554C4}" type="presOf" srcId="{9B2C2547-4423-41DC-B3DA-119552537F3A}" destId="{D6F24882-BDD7-4CAE-AE60-837A85CF1DD3}" srcOrd="0" destOrd="0" presId="urn:microsoft.com/office/officeart/2005/8/layout/chevron1"/>
    <dgm:cxn modelId="{D21B45F6-5FE8-49A2-A6D3-E9FE65A2DC37}" srcId="{3B0D3BD9-2CFC-47EB-A913-972015B6C8E6}" destId="{35F0D566-3C8C-4234-A4C5-A82189C114F7}" srcOrd="2" destOrd="0" parTransId="{F5D89DBB-030C-4027-897E-AEF6E462B205}" sibTransId="{87676B28-1B2B-465B-B81A-611D183027D6}"/>
    <dgm:cxn modelId="{E80E7020-4323-4AD4-81BD-6FB49F9DA1EB}" type="presOf" srcId="{35F0D566-3C8C-4234-A4C5-A82189C114F7}" destId="{C36401CD-DC59-4F8D-BCC7-B300EEAB6853}" srcOrd="0" destOrd="0" presId="urn:microsoft.com/office/officeart/2005/8/layout/chevron1"/>
    <dgm:cxn modelId="{0E2F51C2-2846-4D7B-94E8-B1956812E319}" srcId="{3B0D3BD9-2CFC-47EB-A913-972015B6C8E6}" destId="{B6F350C4-7497-44A1-927C-815769065FBD}" srcOrd="1" destOrd="0" parTransId="{443EA874-4FB5-48C9-B919-8C2B98C5CD4D}" sibTransId="{2FB2277A-BC38-4C5A-AFAD-A99777310F69}"/>
    <dgm:cxn modelId="{F1CD7E4F-DC7D-407A-A932-1F7675E46DBC}" type="presOf" srcId="{3B0D3BD9-2CFC-47EB-A913-972015B6C8E6}" destId="{B52FF762-8D69-43A2-B917-97CEB3F60387}" srcOrd="0" destOrd="0" presId="urn:microsoft.com/office/officeart/2005/8/layout/chevron1"/>
    <dgm:cxn modelId="{30DD935E-06D0-4E99-B4F4-1E569CAC09D5}" type="presParOf" srcId="{B52FF762-8D69-43A2-B917-97CEB3F60387}" destId="{D6F24882-BDD7-4CAE-AE60-837A85CF1DD3}" srcOrd="0" destOrd="0" presId="urn:microsoft.com/office/officeart/2005/8/layout/chevron1"/>
    <dgm:cxn modelId="{7C10BFEB-8C9C-437D-A9D7-202E0208C789}" type="presParOf" srcId="{B52FF762-8D69-43A2-B917-97CEB3F60387}" destId="{673141A6-0A8C-45C3-87A3-790777DC2337}" srcOrd="1" destOrd="0" presId="urn:microsoft.com/office/officeart/2005/8/layout/chevron1"/>
    <dgm:cxn modelId="{15C884BC-96EC-4926-85D7-118ADC8D12F2}" type="presParOf" srcId="{B52FF762-8D69-43A2-B917-97CEB3F60387}" destId="{3002A174-0B1B-48FA-891F-4C3315900B74}" srcOrd="2" destOrd="0" presId="urn:microsoft.com/office/officeart/2005/8/layout/chevron1"/>
    <dgm:cxn modelId="{BF1CED78-BF1D-4D5C-9532-C65078B3611C}" type="presParOf" srcId="{B52FF762-8D69-43A2-B917-97CEB3F60387}" destId="{231B28C8-D7F6-415D-97C7-53A25F488925}" srcOrd="3" destOrd="0" presId="urn:microsoft.com/office/officeart/2005/8/layout/chevron1"/>
    <dgm:cxn modelId="{B1F146DC-EF6A-4B4B-BBEE-1FBDECAF2621}" type="presParOf" srcId="{B52FF762-8D69-43A2-B917-97CEB3F60387}" destId="{C36401CD-DC59-4F8D-BCC7-B300EEAB685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72D54B-21C0-4F81-A9A9-C2BB3491839D}" type="presOf" srcId="{59D50BFC-F3E6-4FAC-9AEC-6DEEFF74DCA7}" destId="{499A13FA-D35E-48E5-9673-69B4448750BB}" srcOrd="0" destOrd="0" presId="urn:microsoft.com/office/officeart/2005/8/layout/chevron1"/>
    <dgm:cxn modelId="{77756881-E7BE-47D9-B91B-BC316FAAB329}" type="presOf" srcId="{EB29012F-8F58-4763-A855-9B2E8ECC4992}" destId="{489EE7F3-C796-4149-94CB-229B9AB1C605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6013E3E-012F-4E6A-BAAC-73DCB29021C1}" type="presOf" srcId="{634586CF-6C1D-4B1B-A531-095950EC8B72}" destId="{6412BE28-577A-4497-AAE1-0DC183AA3310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FE67A132-93F9-459C-973E-268C8AF896A3}" type="presOf" srcId="{1E30EBF2-BC86-43B3-AC30-EFB54DBA7B55}" destId="{DC3E92DD-0A5A-424D-B8A5-6C60444738B6}" srcOrd="0" destOrd="0" presId="urn:microsoft.com/office/officeart/2005/8/layout/chevron1"/>
    <dgm:cxn modelId="{8F49A6B7-669F-4CD5-8193-7CB25D375596}" type="presParOf" srcId="{489EE7F3-C796-4149-94CB-229B9AB1C605}" destId="{DC3E92DD-0A5A-424D-B8A5-6C60444738B6}" srcOrd="0" destOrd="0" presId="urn:microsoft.com/office/officeart/2005/8/layout/chevron1"/>
    <dgm:cxn modelId="{40C864EF-3105-4993-B3AA-463DBE630E43}" type="presParOf" srcId="{489EE7F3-C796-4149-94CB-229B9AB1C605}" destId="{5E13065D-DD59-409B-8CF8-4A5D0CED912E}" srcOrd="1" destOrd="0" presId="urn:microsoft.com/office/officeart/2005/8/layout/chevron1"/>
    <dgm:cxn modelId="{C61EB7AC-76F2-4B41-9C2B-51380D8B7DFD}" type="presParOf" srcId="{489EE7F3-C796-4149-94CB-229B9AB1C605}" destId="{6412BE28-577A-4497-AAE1-0DC183AA3310}" srcOrd="2" destOrd="0" presId="urn:microsoft.com/office/officeart/2005/8/layout/chevron1"/>
    <dgm:cxn modelId="{0DD0261B-D5C5-48AE-A7C7-AC442D65411A}" type="presParOf" srcId="{489EE7F3-C796-4149-94CB-229B9AB1C605}" destId="{0334364F-9228-4AFB-A68B-AFD8117F6858}" srcOrd="3" destOrd="0" presId="urn:microsoft.com/office/officeart/2005/8/layout/chevron1"/>
    <dgm:cxn modelId="{8F9F003F-FD17-4649-B12A-0FF4CB35A6E3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D0CDB2C5-7AB4-4744-8902-8D229D626514}">
      <dgm:prSet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gm:t>
    </dgm:pt>
    <dgm:pt modelId="{C622A749-9E6B-4590-805F-A91860F40020}" type="parTrans" cxnId="{4D4A4199-8335-4FE3-9AEE-4C1ECFBFEDD6}">
      <dgm:prSet/>
      <dgm:spPr/>
      <dgm:t>
        <a:bodyPr/>
        <a:lstStyle/>
        <a:p>
          <a:endParaRPr lang="sv-SE"/>
        </a:p>
      </dgm:t>
    </dgm:pt>
    <dgm:pt modelId="{4AFD0823-0C66-4885-853E-CCED834AAA3D}" type="sibTrans" cxnId="{4D4A4199-8335-4FE3-9AEE-4C1ECFBFEDD6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26AE3791-EA0E-4499-9EC8-6A1BBF81117C}" type="pres">
      <dgm:prSet presAssocID="{D0CDB2C5-7AB4-4744-8902-8D229D6265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1E4A77D-2E03-4FA4-939B-A2E5C1307FDA}" type="presOf" srcId="{D0CDB2C5-7AB4-4744-8902-8D229D626514}" destId="{26AE3791-EA0E-4499-9EC8-6A1BBF81117C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AB8C99D8-1437-4C75-BE5A-6808DE53A36B}" type="presOf" srcId="{1E30EBF2-BC86-43B3-AC30-EFB54DBA7B55}" destId="{DC3E92DD-0A5A-424D-B8A5-6C60444738B6}" srcOrd="0" destOrd="0" presId="urn:microsoft.com/office/officeart/2005/8/layout/chevron1"/>
    <dgm:cxn modelId="{32C5DF8D-7834-412B-B44A-55E68E61E1A1}" type="presOf" srcId="{634586CF-6C1D-4B1B-A531-095950EC8B72}" destId="{6412BE28-577A-4497-AAE1-0DC183AA3310}" srcOrd="0" destOrd="0" presId="urn:microsoft.com/office/officeart/2005/8/layout/chevron1"/>
    <dgm:cxn modelId="{0E2058FE-4AB2-4336-A828-2F4777689D88}" type="presOf" srcId="{EB29012F-8F58-4763-A855-9B2E8ECC4992}" destId="{489EE7F3-C796-4149-94CB-229B9AB1C605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4D4A4199-8335-4FE3-9AEE-4C1ECFBFEDD6}" srcId="{EB29012F-8F58-4763-A855-9B2E8ECC4992}" destId="{D0CDB2C5-7AB4-4744-8902-8D229D626514}" srcOrd="2" destOrd="0" parTransId="{C622A749-9E6B-4590-805F-A91860F40020}" sibTransId="{4AFD0823-0C66-4885-853E-CCED834AAA3D}"/>
    <dgm:cxn modelId="{72B0871B-227B-4AB4-96EA-139BE5EE1B04}" type="presParOf" srcId="{489EE7F3-C796-4149-94CB-229B9AB1C605}" destId="{DC3E92DD-0A5A-424D-B8A5-6C60444738B6}" srcOrd="0" destOrd="0" presId="urn:microsoft.com/office/officeart/2005/8/layout/chevron1"/>
    <dgm:cxn modelId="{4874D16A-7C26-4478-9117-9A8CCC69F11A}" type="presParOf" srcId="{489EE7F3-C796-4149-94CB-229B9AB1C605}" destId="{5E13065D-DD59-409B-8CF8-4A5D0CED912E}" srcOrd="1" destOrd="0" presId="urn:microsoft.com/office/officeart/2005/8/layout/chevron1"/>
    <dgm:cxn modelId="{BB5C4F4D-2A8E-4828-B9F2-4E69E40DB83E}" type="presParOf" srcId="{489EE7F3-C796-4149-94CB-229B9AB1C605}" destId="{6412BE28-577A-4497-AAE1-0DC183AA3310}" srcOrd="2" destOrd="0" presId="urn:microsoft.com/office/officeart/2005/8/layout/chevron1"/>
    <dgm:cxn modelId="{5BF1B494-70CC-4F38-A36C-AE4516540CD4}" type="presParOf" srcId="{489EE7F3-C796-4149-94CB-229B9AB1C605}" destId="{0334364F-9228-4AFB-A68B-AFD8117F6858}" srcOrd="3" destOrd="0" presId="urn:microsoft.com/office/officeart/2005/8/layout/chevron1"/>
    <dgm:cxn modelId="{76DA707D-BC50-4075-A1CF-C93B200A5550}" type="presParOf" srcId="{489EE7F3-C796-4149-94CB-229B9AB1C605}" destId="{26AE3791-EA0E-4499-9EC8-6A1BBF81117C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senaste perioden</a:t>
            </a:r>
            <a:r>
              <a:rPr lang="sv-SE" baseline="0" dirty="0" smtClean="0"/>
              <a:t> har varit guppig. Mars blev svårt även för projektet. Ledigheter och sjukdom från vecka 10 – vecka 17. Sjukdom i samhället. Mötesrekommendationerna.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Tagit fram den, men inte hunnit processa med PÄ</a:t>
            </a:r>
            <a:r>
              <a:rPr lang="sv-SE" baseline="0" dirty="0" smtClean="0"/>
              <a:t> eller projektorganisationen. Beslut 2 juni istället.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068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Arbetet med kommunikationen av projektet ska med stöd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projektorganisationen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bedrivas i samhandling med projektets drivande intressenter. Intressenterna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kommer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inom sina organisationer att ta aktiv del av den interna och externa kommunikationen. </a:t>
            </a:r>
            <a:b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72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Målet: Etablerat ett centrum 31 december 2021. Det har hackat</a:t>
            </a:r>
            <a:r>
              <a:rPr lang="sv-SE" baseline="0" dirty="0" smtClean="0"/>
              <a:t>. Tex så kunde vi inte göra klart och anställa för Delprojekt Innehåll när vi ville. Anställningsstopp och så får vi veta att Delprojektledare IT ska sluta i början på Projektår 2. Påverkar delprojekt Organisation.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65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Etablering av projektet 200210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Genomförande av projektet 200225 – 211231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Beslutspunkterna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inte beslutade men handlar företrädelsevis om ekonomiska beslut.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98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 aktiviteter jämfört med</a:t>
            </a:r>
            <a:r>
              <a:rPr lang="sv-SE" baseline="0" dirty="0" smtClean="0"/>
              <a:t> år 1.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16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 mer</a:t>
            </a:r>
            <a:r>
              <a:rPr lang="sv-SE" baseline="0" dirty="0" smtClean="0"/>
              <a:t> detaljer i projektplanen sidan 19-20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25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Påpeka:</a:t>
            </a:r>
            <a:r>
              <a:rPr lang="sv-SE" baseline="0" dirty="0" smtClean="0"/>
              <a:t> Projektledaren får ägna mycket tid åt att lösa uppkomna situationer här och nu. Det påverkar möjligheterna att jobba med Delprojekt Organisation och finansieringen/kommunikationen. Snarare här än i delprojekten som vi får förskjutningarna i projektet.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Administratörsverktyget</a:t>
            </a:r>
            <a:r>
              <a:rPr lang="sv-SE" baseline="0" dirty="0" smtClean="0"/>
              <a:t> - </a:t>
            </a:r>
            <a:r>
              <a:rPr lang="sv-SE" dirty="0" smtClean="0"/>
              <a:t>Delvis stoppat </a:t>
            </a:r>
            <a:r>
              <a:rPr lang="sv-SE" dirty="0" err="1" smtClean="0"/>
              <a:t>pga</a:t>
            </a:r>
            <a:r>
              <a:rPr lang="sv-SE" dirty="0" smtClean="0"/>
              <a:t> att teamet förlorade utvecklare. Kan ev. börja testa i slutet av maj, vilket innebär</a:t>
            </a:r>
            <a:r>
              <a:rPr lang="sv-SE" baseline="0" dirty="0" smtClean="0"/>
              <a:t> en</a:t>
            </a:r>
            <a:r>
              <a:rPr lang="sv-SE" dirty="0" smtClean="0"/>
              <a:t> månads förskjutning.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Möte med Filmpool Nord, 23/4, Luleå. Skolan – ska utredas särskilda användare</a:t>
            </a:r>
            <a:r>
              <a:rPr lang="sv-SE" baseline="0" dirty="0" smtClean="0"/>
              <a:t>  (GDPR), upphovsrätt när flera skriver tillsammans (GDPR) och idé om att upprätta avtal/överenskommelser med skolan.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55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Film –</a:t>
            </a:r>
            <a:r>
              <a:rPr lang="sv-SE" baseline="0" dirty="0" smtClean="0"/>
              <a:t> återkommer till kommunikationen.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32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946" y="1792942"/>
            <a:ext cx="4661646" cy="2097741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Film - Det bästa med Polarbibblo.se 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8" y="439043"/>
            <a:ext cx="4879975" cy="2692400"/>
          </a:xfrm>
        </p:spPr>
      </p:pic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dirty="0" smtClean="0"/>
              <a:t>Användas för kommunikation</a:t>
            </a:r>
          </a:p>
          <a:p>
            <a:r>
              <a:rPr lang="sv-SE" dirty="0" smtClean="0"/>
              <a:t>Finns på </a:t>
            </a:r>
            <a:r>
              <a:rPr lang="sv-SE" dirty="0" err="1" smtClean="0"/>
              <a:t>Regionbibliotekets</a:t>
            </a:r>
            <a:r>
              <a:rPr lang="sv-SE" dirty="0" smtClean="0"/>
              <a:t> webbplats </a:t>
            </a:r>
          </a:p>
          <a:p>
            <a:r>
              <a:rPr lang="sv-SE" dirty="0" smtClean="0"/>
              <a:t>Projektsidan</a:t>
            </a:r>
          </a:p>
          <a:p>
            <a:r>
              <a:rPr lang="sv-SE" dirty="0" smtClean="0"/>
              <a:t>I våra Powerpointpresentationer</a:t>
            </a:r>
          </a:p>
          <a:p>
            <a:r>
              <a:rPr lang="sv-SE" dirty="0" smtClean="0"/>
              <a:t>Ska kompletteras med meänkieli och samiska språk</a:t>
            </a:r>
            <a:endParaRPr lang="sv-SE" dirty="0"/>
          </a:p>
          <a:p>
            <a:r>
              <a:rPr lang="sv-SE" dirty="0"/>
              <a:t>https://vimeo.com/417270844</a:t>
            </a:r>
          </a:p>
        </p:txBody>
      </p:sp>
      <p:sp>
        <p:nvSpPr>
          <p:cNvPr id="2" name="Rektangel 1"/>
          <p:cNvSpPr/>
          <p:nvPr/>
        </p:nvSpPr>
        <p:spPr>
          <a:xfrm>
            <a:off x="1121580" y="3513240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https</a:t>
            </a:r>
            <a:r>
              <a:rPr lang="sv-SE" dirty="0"/>
              <a:t>://vimeo.com/polarbibblo</a:t>
            </a:r>
          </a:p>
        </p:txBody>
      </p:sp>
    </p:spTree>
    <p:extLst>
      <p:ext uri="{BB962C8B-B14F-4D97-AF65-F5344CB8AC3E}">
        <p14:creationId xmlns:p14="http://schemas.microsoft.com/office/powerpoint/2010/main" val="13834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Kommunikationsplan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 smtClean="0"/>
              <a:t>Bakgrund och syfte</a:t>
            </a:r>
          </a:p>
          <a:p>
            <a:r>
              <a:rPr lang="sv-SE" b="1" dirty="0"/>
              <a:t>Lagrum och styrande förutsättningar</a:t>
            </a:r>
          </a:p>
          <a:p>
            <a:r>
              <a:rPr lang="sv-SE" b="1" dirty="0" smtClean="0"/>
              <a:t>Ansvarsfördelning</a:t>
            </a:r>
            <a:endParaRPr lang="sv-SE" b="1" dirty="0"/>
          </a:p>
          <a:p>
            <a:r>
              <a:rPr lang="sv-SE" b="1" dirty="0"/>
              <a:t>Framgångsfaktorer</a:t>
            </a:r>
          </a:p>
          <a:p>
            <a:r>
              <a:rPr lang="sv-SE" b="1" dirty="0" smtClean="0"/>
              <a:t>Avgränsningar</a:t>
            </a:r>
            <a:r>
              <a:rPr lang="sv-SE" dirty="0"/>
              <a:t> </a:t>
            </a:r>
          </a:p>
          <a:p>
            <a:r>
              <a:rPr lang="sv-SE" b="1" dirty="0" smtClean="0"/>
              <a:t>Budget</a:t>
            </a:r>
            <a:endParaRPr lang="sv-SE" b="1" dirty="0"/>
          </a:p>
          <a:p>
            <a:pPr marL="0" indent="0">
              <a:buNone/>
            </a:pPr>
            <a:endParaRPr lang="sv-SE" sz="1200" b="1" dirty="0" smtClean="0"/>
          </a:p>
          <a:p>
            <a:endParaRPr lang="sv-SE" sz="1200" b="1" dirty="0"/>
          </a:p>
          <a:p>
            <a:endParaRPr lang="sv-SE" b="1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b="1" dirty="0"/>
              <a:t>Målgrupper</a:t>
            </a:r>
          </a:p>
          <a:p>
            <a:r>
              <a:rPr lang="sv-SE" b="1" dirty="0" smtClean="0"/>
              <a:t>Kommunikationsmål</a:t>
            </a:r>
            <a:endParaRPr lang="sv-SE" b="1" dirty="0"/>
          </a:p>
          <a:p>
            <a:r>
              <a:rPr lang="sv-SE" b="1" dirty="0"/>
              <a:t>Budskap</a:t>
            </a:r>
          </a:p>
          <a:p>
            <a:r>
              <a:rPr lang="sv-SE" b="1" dirty="0"/>
              <a:t>Kanalval</a:t>
            </a:r>
          </a:p>
          <a:p>
            <a:r>
              <a:rPr lang="sv-SE" b="1" dirty="0" smtClean="0"/>
              <a:t>Budget</a:t>
            </a:r>
            <a:endParaRPr lang="sv-SE" b="1" dirty="0"/>
          </a:p>
          <a:p>
            <a:r>
              <a:rPr lang="sv-SE" b="1" dirty="0"/>
              <a:t>Aktiviteter</a:t>
            </a:r>
          </a:p>
          <a:p>
            <a:r>
              <a:rPr lang="sv-SE" b="1" dirty="0"/>
              <a:t>Uppföljning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814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Kommunikationsplan -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Lagrum och styrande </a:t>
            </a:r>
            <a:r>
              <a:rPr lang="sv-SE" b="1" dirty="0" smtClean="0"/>
              <a:t>förutsättningar</a:t>
            </a:r>
            <a:endParaRPr lang="sv-SE" dirty="0" smtClean="0"/>
          </a:p>
          <a:p>
            <a:pPr lvl="0"/>
            <a:r>
              <a:rPr lang="sv-SE" dirty="0" smtClean="0"/>
              <a:t>Strategi för kommunikation hos Sametinget?</a:t>
            </a:r>
            <a:endParaRPr lang="sv-SE" dirty="0"/>
          </a:p>
          <a:p>
            <a:pPr lvl="0"/>
            <a:r>
              <a:rPr lang="sv-SE" dirty="0" smtClean="0"/>
              <a:t>Strategi för kommunikation hos STR-T?</a:t>
            </a:r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075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r>
              <a:rPr lang="sv-SE" dirty="0"/>
              <a:t>Framgångsfaktorer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</a:rPr>
              <a:t>Intressant </a:t>
            </a:r>
            <a:r>
              <a:rPr lang="sv-SE" b="1" dirty="0">
                <a:solidFill>
                  <a:schemeClr val="tx1"/>
                </a:solidFill>
              </a:rPr>
              <a:t>innehåll</a:t>
            </a:r>
            <a:r>
              <a:rPr lang="sv-SE" b="1" dirty="0"/>
              <a:t>. </a:t>
            </a:r>
            <a:r>
              <a:rPr lang="sv-SE" dirty="0"/>
              <a:t>Det vill säga att berättelsen om </a:t>
            </a:r>
            <a:r>
              <a:rPr lang="sv-SE" i="1" dirty="0"/>
              <a:t>Polarbibblo, centrum för barns berättelser och eget skapande på meänkieli, samiska språk och svenska </a:t>
            </a:r>
            <a:r>
              <a:rPr lang="sv-SE" dirty="0"/>
              <a:t>är relevant, sann och att webbplatsen sen </a:t>
            </a:r>
            <a:r>
              <a:rPr lang="sv-SE" u="sng" dirty="0"/>
              <a:t>kan leva upp</a:t>
            </a:r>
            <a:r>
              <a:rPr lang="sv-SE" dirty="0"/>
              <a:t> till de förväntningar som kommunikationen skapar</a:t>
            </a:r>
            <a:r>
              <a:rPr lang="sv-SE" dirty="0" smtClean="0"/>
              <a:t>.</a:t>
            </a:r>
            <a:endParaRPr lang="sv-SE" b="1" dirty="0" smtClean="0"/>
          </a:p>
          <a:p>
            <a:r>
              <a:rPr lang="sv-SE" b="1" dirty="0" smtClean="0"/>
              <a:t>Ansvarsfördelning</a:t>
            </a:r>
          </a:p>
          <a:p>
            <a:r>
              <a:rPr lang="sv-SE" dirty="0"/>
              <a:t>”Realisering av nyttor kräver att man parallellt arbetar aktivt med förändringsledning, det vill säga skapar engagemang och bestående förändring hos både medarbetare och de som nyttjar tjänsterna.” </a:t>
            </a:r>
          </a:p>
        </p:txBody>
      </p:sp>
    </p:spTree>
    <p:extLst>
      <p:ext uri="{BB962C8B-B14F-4D97-AF65-F5344CB8AC3E}">
        <p14:creationId xmlns:p14="http://schemas.microsoft.com/office/powerpoint/2010/main" val="407132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/>
              <a:t>Det övergripande målet</a:t>
            </a:r>
            <a:r>
              <a:rPr lang="sv-SE" dirty="0"/>
              <a:t> med kommunikationen av projektet är att de definierade intressenterna ska känna till och vilja använda webbplatsen </a:t>
            </a:r>
            <a:r>
              <a:rPr lang="sv-SE" dirty="0" smtClean="0"/>
              <a:t>Polarbibblo.se. De ska även </a:t>
            </a:r>
            <a:r>
              <a:rPr lang="sv-SE" dirty="0"/>
              <a:t>på olika sätt sprida information och stötta utvecklingen av ett centrum för barns berättelser och skapande på meänkieli, samiska språk och svenska. Centrumet ska nå barn i hela landet och får i uppdrag att utveckla tjänster på fler nationella minoritetsspråk med finska som första prioritet.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572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Strategier och planer – Polarbibblo.se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 smtClean="0"/>
              <a:t>ommunikationsstrategi </a:t>
            </a:r>
            <a:r>
              <a:rPr lang="sv-SE" dirty="0"/>
              <a:t>för Polarbibblo.se från </a:t>
            </a:r>
            <a:r>
              <a:rPr lang="sv-SE" dirty="0" smtClean="0"/>
              <a:t>2012</a:t>
            </a:r>
            <a:endParaRPr lang="sv-SE" dirty="0"/>
          </a:p>
          <a:p>
            <a:r>
              <a:rPr lang="sv-SE" dirty="0"/>
              <a:t>S</a:t>
            </a:r>
            <a:r>
              <a:rPr lang="sv-SE" dirty="0" smtClean="0"/>
              <a:t>pecifik </a:t>
            </a:r>
            <a:r>
              <a:rPr lang="sv-SE" dirty="0"/>
              <a:t>kommunikationsstrategi för projektet och </a:t>
            </a:r>
            <a:r>
              <a:rPr lang="sv-SE"/>
              <a:t>målgruppen </a:t>
            </a:r>
            <a:r>
              <a:rPr lang="sv-SE" smtClean="0"/>
              <a:t>finansiärer framtagen </a:t>
            </a:r>
            <a:r>
              <a:rPr lang="sv-SE" dirty="0"/>
              <a:t>tillsammans med Vinter. 2020</a:t>
            </a:r>
          </a:p>
        </p:txBody>
      </p:sp>
    </p:spTree>
    <p:extLst>
      <p:ext uri="{BB962C8B-B14F-4D97-AF65-F5344CB8AC3E}">
        <p14:creationId xmlns:p14="http://schemas.microsoft.com/office/powerpoint/2010/main" val="363116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1, aktiviteter</a:t>
            </a:r>
            <a:endParaRPr lang="sv-SE" dirty="0"/>
          </a:p>
        </p:txBody>
      </p:sp>
      <p:sp>
        <p:nvSpPr>
          <p:cNvPr id="21" name="Platshållare för innehåll 2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8" name="V-form 17"/>
          <p:cNvSpPr/>
          <p:nvPr/>
        </p:nvSpPr>
        <p:spPr>
          <a:xfrm>
            <a:off x="1704622" y="2341468"/>
            <a:ext cx="1351495" cy="460564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v-SE" sz="1000" dirty="0" smtClean="0"/>
              <a:t>Finansiering år  1</a:t>
            </a:r>
            <a:endParaRPr lang="sv-SE" sz="1000" dirty="0"/>
          </a:p>
        </p:txBody>
      </p:sp>
      <p:grpSp>
        <p:nvGrpSpPr>
          <p:cNvPr id="6" name="Grupp 5"/>
          <p:cNvGrpSpPr/>
          <p:nvPr/>
        </p:nvGrpSpPr>
        <p:grpSpPr>
          <a:xfrm>
            <a:off x="2960026" y="2341468"/>
            <a:ext cx="1151410" cy="460564"/>
            <a:chOff x="1037563" y="374555"/>
            <a:chExt cx="1151410" cy="460564"/>
          </a:xfrm>
        </p:grpSpPr>
        <p:sp>
          <p:nvSpPr>
            <p:cNvPr id="16" name="V-form 15"/>
            <p:cNvSpPr/>
            <p:nvPr/>
          </p:nvSpPr>
          <p:spPr>
            <a:xfrm>
              <a:off x="1037563" y="374555"/>
              <a:ext cx="1151410" cy="460564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V-form 6"/>
            <p:cNvSpPr/>
            <p:nvPr/>
          </p:nvSpPr>
          <p:spPr>
            <a:xfrm>
              <a:off x="1267845" y="374555"/>
              <a:ext cx="690846" cy="460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13335" rIns="13335" bIns="1333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kern="1200">
                  <a:solidFill>
                    <a:schemeClr val="tx1"/>
                  </a:solidFill>
                </a:rPr>
                <a:t>Delprojekt IT startar</a:t>
              </a: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3881155" y="2341468"/>
            <a:ext cx="1459652" cy="460564"/>
            <a:chOff x="2073830" y="374555"/>
            <a:chExt cx="1344513" cy="460564"/>
          </a:xfrm>
        </p:grpSpPr>
        <p:sp>
          <p:nvSpPr>
            <p:cNvPr id="14" name="V-form 13"/>
            <p:cNvSpPr/>
            <p:nvPr/>
          </p:nvSpPr>
          <p:spPr>
            <a:xfrm>
              <a:off x="2073830" y="374555"/>
              <a:ext cx="1344513" cy="460564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V-form 8"/>
            <p:cNvSpPr/>
            <p:nvPr/>
          </p:nvSpPr>
          <p:spPr>
            <a:xfrm>
              <a:off x="2304114" y="374555"/>
              <a:ext cx="690846" cy="460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5" tIns="12002" rIns="12002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900" kern="1200" dirty="0">
                  <a:solidFill>
                    <a:schemeClr val="tx1"/>
                  </a:solidFill>
                </a:rPr>
                <a:t>Delprojekt Organisation startar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5110525" y="2341468"/>
            <a:ext cx="1151410" cy="460564"/>
            <a:chOff x="3091051" y="374555"/>
            <a:chExt cx="1151410" cy="460564"/>
          </a:xfrm>
        </p:grpSpPr>
        <p:sp>
          <p:nvSpPr>
            <p:cNvPr id="12" name="V-form 11"/>
            <p:cNvSpPr/>
            <p:nvPr/>
          </p:nvSpPr>
          <p:spPr>
            <a:xfrm>
              <a:off x="3091051" y="374555"/>
              <a:ext cx="1151410" cy="460564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V-form 10"/>
            <p:cNvSpPr/>
            <p:nvPr/>
          </p:nvSpPr>
          <p:spPr>
            <a:xfrm>
              <a:off x="3321333" y="374555"/>
              <a:ext cx="690846" cy="460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5" tIns="12002" rIns="12002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900" kern="1200">
                  <a:solidFill>
                    <a:schemeClr val="tx1"/>
                  </a:solidFill>
                </a:rPr>
                <a:t>Kommunika-tion startar</a:t>
              </a: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6164924" y="2341468"/>
            <a:ext cx="1151410" cy="460564"/>
            <a:chOff x="4146370" y="374555"/>
            <a:chExt cx="1151410" cy="460564"/>
          </a:xfrm>
        </p:grpSpPr>
        <p:sp>
          <p:nvSpPr>
            <p:cNvPr id="10" name="V-form 9"/>
            <p:cNvSpPr/>
            <p:nvPr/>
          </p:nvSpPr>
          <p:spPr>
            <a:xfrm>
              <a:off x="4146370" y="374555"/>
              <a:ext cx="1151410" cy="460564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V-form 12"/>
            <p:cNvSpPr/>
            <p:nvPr/>
          </p:nvSpPr>
          <p:spPr>
            <a:xfrm>
              <a:off x="4376652" y="374555"/>
              <a:ext cx="690846" cy="460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5" tIns="12002" rIns="12002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900" kern="1200" dirty="0">
                  <a:solidFill>
                    <a:schemeClr val="tx1"/>
                  </a:solidFill>
                </a:rPr>
                <a:t>Delprojekt Innehåll startar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19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2020. Projektfaser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5437661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19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8276178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3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Tidplanen för releasen 23/9 2020 verkar ännu så länge hålla – men vi måste vara beredda på att tidplanen kan </a:t>
            </a:r>
            <a:r>
              <a:rPr lang="sv-SE" dirty="0" smtClean="0"/>
              <a:t>förskjutas, och att vi inte når det innehåll vi eftersträvade.</a:t>
            </a:r>
          </a:p>
          <a:p>
            <a:r>
              <a:rPr lang="sv-SE" dirty="0" smtClean="0"/>
              <a:t>Delprojektledare IT ersattes med en konsult från </a:t>
            </a:r>
            <a:r>
              <a:rPr lang="sv-SE" dirty="0" err="1" smtClean="0"/>
              <a:t>Meramedia</a:t>
            </a:r>
            <a:r>
              <a:rPr lang="sv-SE" dirty="0" smtClean="0"/>
              <a:t> 15 </a:t>
            </a:r>
            <a:r>
              <a:rPr lang="sv-SE" dirty="0" err="1" smtClean="0"/>
              <a:t>tim</a:t>
            </a:r>
            <a:r>
              <a:rPr lang="sv-SE" dirty="0" smtClean="0"/>
              <a:t>/vecka tom 29 maj 2020. Sjukskriven februari/slutar därefter. </a:t>
            </a:r>
          </a:p>
          <a:p>
            <a:r>
              <a:rPr lang="sv-SE" dirty="0" smtClean="0"/>
              <a:t>Tre övriga personer i teamet på </a:t>
            </a:r>
            <a:r>
              <a:rPr lang="sv-SE" dirty="0" err="1"/>
              <a:t>M</a:t>
            </a:r>
            <a:r>
              <a:rPr lang="sv-SE" dirty="0" err="1" smtClean="0"/>
              <a:t>eramedia</a:t>
            </a:r>
            <a:r>
              <a:rPr lang="sv-SE" dirty="0" smtClean="0"/>
              <a:t> slutar 3 april.</a:t>
            </a:r>
          </a:p>
          <a:p>
            <a:r>
              <a:rPr lang="sv-SE" dirty="0"/>
              <a:t>Regine, samordning, och Linda NW </a:t>
            </a:r>
            <a:r>
              <a:rPr lang="sv-SE" dirty="0" smtClean="0"/>
              <a:t>vikarierar</a:t>
            </a:r>
          </a:p>
          <a:p>
            <a:r>
              <a:rPr lang="sv-SE" dirty="0" smtClean="0"/>
              <a:t>Plan – avropa avtal för en konsult som kan ta över rollen som DPLIT</a:t>
            </a:r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Administratörsverktyget på Polarbibblo.se – underlag för organisationens storlek, nästan klart. </a:t>
            </a:r>
          </a:p>
          <a:p>
            <a:r>
              <a:rPr lang="sv-SE" dirty="0" smtClean="0"/>
              <a:t>Påbörjat att ta fram en definition av roller och arbetsuppgifter för centrumet. Minimibesättning - vision</a:t>
            </a:r>
          </a:p>
          <a:p>
            <a:r>
              <a:rPr lang="sv-SE" dirty="0" smtClean="0"/>
              <a:t>Planering konsultativa möten. Stoppat</a:t>
            </a:r>
          </a:p>
          <a:p>
            <a:r>
              <a:rPr lang="sv-SE" dirty="0" smtClean="0"/>
              <a:t>Finansieringsplan påbörjad, sammanfaller med projektets år 3. Stoppat</a:t>
            </a:r>
          </a:p>
          <a:p>
            <a:r>
              <a:rPr lang="sv-SE" dirty="0" smtClean="0"/>
              <a:t>Arbetet med </a:t>
            </a:r>
            <a:r>
              <a:rPr lang="sv-SE" dirty="0" err="1" smtClean="0"/>
              <a:t>Meramedia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uppskalning</a:t>
            </a:r>
            <a:r>
              <a:rPr lang="sv-SE" dirty="0" smtClean="0"/>
              <a:t> av relationen verksamhet och IT. Förändras. Arbete med förvaltningsavtal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Delprojekt Innehåll </a:t>
            </a:r>
            <a:r>
              <a:rPr lang="sv-SE" dirty="0"/>
              <a:t>har i stort sett fortskridit enligt plan fram till Covid-19 </a:t>
            </a:r>
            <a:r>
              <a:rPr lang="sv-SE" dirty="0" smtClean="0"/>
              <a:t>pandemin.</a:t>
            </a:r>
          </a:p>
          <a:p>
            <a:r>
              <a:rPr lang="sv-SE" dirty="0"/>
              <a:t>Användartester, enkäter och intervjuer är genomförda med olika intressenter</a:t>
            </a:r>
            <a:r>
              <a:rPr lang="sv-SE" dirty="0" smtClean="0"/>
              <a:t>. Bland annat pedagoger.</a:t>
            </a:r>
          </a:p>
          <a:p>
            <a:r>
              <a:rPr lang="sv-SE" dirty="0"/>
              <a:t>Arbetet med de övriga språken har </a:t>
            </a:r>
            <a:r>
              <a:rPr lang="sv-SE" dirty="0" smtClean="0"/>
              <a:t>inletts</a:t>
            </a:r>
          </a:p>
          <a:p>
            <a:r>
              <a:rPr lang="sv-SE" dirty="0"/>
              <a:t>Arbete med </a:t>
            </a:r>
            <a:r>
              <a:rPr lang="sv-SE" dirty="0" err="1"/>
              <a:t>protopersonas</a:t>
            </a:r>
            <a:r>
              <a:rPr lang="sv-SE" dirty="0"/>
              <a:t> och </a:t>
            </a:r>
            <a:r>
              <a:rPr lang="sv-SE" dirty="0" err="1" smtClean="0"/>
              <a:t>personas</a:t>
            </a: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Intervju </a:t>
            </a:r>
            <a:r>
              <a:rPr lang="sv-SE" dirty="0">
                <a:solidFill>
                  <a:srgbClr val="FF0000"/>
                </a:solidFill>
              </a:rPr>
              <a:t>med minoritet.se 1/5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Provöversättning</a:t>
            </a:r>
            <a:r>
              <a:rPr lang="sv-SE" dirty="0">
                <a:solidFill>
                  <a:srgbClr val="FF0000"/>
                </a:solidFill>
              </a:rPr>
              <a:t> </a:t>
            </a:r>
          </a:p>
          <a:p>
            <a:r>
              <a:rPr lang="sv-SE" dirty="0">
                <a:solidFill>
                  <a:srgbClr val="FF0000"/>
                </a:solidFill>
              </a:rPr>
              <a:t>Intervju med några modersmålslärare </a:t>
            </a:r>
            <a:endParaRPr lang="sv-S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Avstämningsrapporter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Skriftliga avstämningsrapporter från de olika delprojektet, 2 ggr/år.</a:t>
            </a:r>
          </a:p>
          <a:p>
            <a:pPr marL="0" indent="0">
              <a:buNone/>
            </a:pPr>
            <a:r>
              <a:rPr lang="sv-SE" dirty="0" smtClean="0"/>
              <a:t>Fokus på aktiviteter i projektet.</a:t>
            </a:r>
          </a:p>
          <a:p>
            <a:pPr marL="0" indent="0">
              <a:buNone/>
            </a:pPr>
            <a:r>
              <a:rPr lang="sv-SE" strike="sngStrike" dirty="0" smtClean="0"/>
              <a:t>Första rapporten skickas ut före påsk.</a:t>
            </a:r>
          </a:p>
          <a:p>
            <a:pPr marL="0" indent="0">
              <a:buNone/>
            </a:pPr>
            <a:r>
              <a:rPr lang="sv-SE" dirty="0" smtClean="0"/>
              <a:t>Muntlig statusrapportering på styrgruppsmötena.</a:t>
            </a:r>
          </a:p>
          <a:p>
            <a:pPr marL="0" indent="0">
              <a:buNone/>
            </a:pPr>
            <a:r>
              <a:rPr lang="sv-SE" dirty="0" smtClean="0"/>
              <a:t>Första rapporter skickas ut till mötet 2 juni 2020</a:t>
            </a:r>
          </a:p>
        </p:txBody>
      </p:sp>
    </p:spTree>
    <p:extLst>
      <p:ext uri="{BB962C8B-B14F-4D97-AF65-F5344CB8AC3E}">
        <p14:creationId xmlns:p14="http://schemas.microsoft.com/office/powerpoint/2010/main" val="23764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PITMT205-1424847462-377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DateQuickpart xmlns="http://schemas.microsoft.com/sharepoint/v3">2020-05-19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2020-05-18T22:00:00+00:00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2020-04-23T22:00:00+00:00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PITMT205-1424847462-377</_dlc_DocId>
    <_dlc_DocIdUrl xmlns="bfe5ee2f-6261-4ef7-9094-605fbf1c60c0">
      <Url>http://spportal.extvis.local/process/projekt/_layouts/15/DocIdRedir.aspx?ID=PITMT205-1424847462-377</Url>
      <Description>PITMT205-1424847462-377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 xsi:nil="true"/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https://samarbeta.nll.se/projekt/utredningavpolarbibblose/_layouts/15/DocIdRedir.aspx?ID=PITMT205-1424847462-377</Url>
      <Description>PITMT205-1424847462-377</Description>
    </VIS_DocumentId>
    <DocumentStatus xmlns="af834ee9-b00b-4978-96cf-ee7e39717281">
      <Url>https://samarbeta.nll.se/projekt/utredningavpolarbibblose/_layouts/15/wrkstat.aspx?List=73f53190-ed45-4948-a3ec-1e903501d1d9&amp;WorkflowInstanceName=d6d78e71-c8f4-4cc6-ad9f-b579299ecd50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AB1F55-F863-434F-BE95-1FA15D017161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9717bbc-c6ed-4687-9273-b7f5e58e983f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DB2FD9E-81D4-46DC-BC1C-5BF4BB11A377}"/>
</file>

<file path=customXml/itemProps4.xml><?xml version="1.0" encoding="utf-8"?>
<ds:datastoreItem xmlns:ds="http://schemas.openxmlformats.org/officeDocument/2006/customXml" ds:itemID="{1600B041-D419-44AE-B780-7AB6FEA2F78F}"/>
</file>

<file path=customXml/itemProps5.xml><?xml version="1.0" encoding="utf-8"?>
<ds:datastoreItem xmlns:ds="http://schemas.openxmlformats.org/officeDocument/2006/customXml" ds:itemID="{EED33C74-EC33-4967-9D34-864B60952D1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817</Words>
  <Application>Microsoft Office PowerPoint</Application>
  <PresentationFormat>Bildspel på skärmen (16:9)</PresentationFormat>
  <Paragraphs>109</Paragraphs>
  <Slides>15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Region Norrbotten_vit</vt:lpstr>
      <vt:lpstr>Statusrapport</vt:lpstr>
      <vt:lpstr>Tidplan år 1, aktiviteter</vt:lpstr>
      <vt:lpstr>Tidplan år 2, 2020. Projektfaser</vt:lpstr>
      <vt:lpstr>Tidplan år 2, aktiviteter</vt:lpstr>
      <vt:lpstr>Tidplan år 2, aktiviteter</vt:lpstr>
      <vt:lpstr>Delprojekt IT</vt:lpstr>
      <vt:lpstr>Delprojekt organisation</vt:lpstr>
      <vt:lpstr>Delprojekt Innehåll</vt:lpstr>
      <vt:lpstr>Avstämningsrapporter </vt:lpstr>
      <vt:lpstr>Film - Det bästa med Polarbibblo.se </vt:lpstr>
      <vt:lpstr>Kommunikationsplan</vt:lpstr>
      <vt:lpstr>Kommunikationsplan - frågor</vt:lpstr>
      <vt:lpstr> Framgångsfaktorer </vt:lpstr>
      <vt:lpstr>Kommunikationsmål</vt:lpstr>
      <vt:lpstr>Strategier och planer – Polarbibblo.se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24 april 2020. Statusrapport</dc:title>
  <dc:creator>Regine Nordström</dc:creator>
  <cp:keywords>Polarbibblo; centrum; projekt; Styrgrupp</cp:keywords>
  <cp:lastModifiedBy>Regine Nordström</cp:lastModifiedBy>
  <cp:revision>28</cp:revision>
  <cp:lastPrinted>2015-10-01T11:12:07Z</cp:lastPrinted>
  <dcterms:created xsi:type="dcterms:W3CDTF">2017-03-16T14:21:56Z</dcterms:created>
  <dcterms:modified xsi:type="dcterms:W3CDTF">2020-05-19T14:44:30Z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fb863e17-e7a9-4174-8622-868ca97ab0f2</vt:lpwstr>
  </property>
  <property fmtid="{D5CDD505-2E9C-101B-9397-08002B2CF9AE}" pid="78" name="_dlc_policyId">
    <vt:lpwstr>0x010100D7963E0E5B7A40E5AEA07389401D709F0045878216D3F54EE2826859E7F8F5B4BC|-297041635</vt:lpwstr>
  </property>
  <property fmtid="{D5CDD505-2E9C-101B-9397-08002B2CF9AE}" pid="79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Order">
    <vt:r8>57700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6" name="NLLDecisionLevelGoverning">
    <vt:lpwstr/>
  </property>
  <property fmtid="{D5CDD505-2E9C-101B-9397-08002B2CF9AE}" pid="87" name="NLLFactOwner">
    <vt:lpwstr/>
  </property>
  <property fmtid="{D5CDD505-2E9C-101B-9397-08002B2CF9AE}" pid="88" name="NLLFactOwnerText">
    <vt:lpwstr/>
  </property>
  <property fmtid="{D5CDD505-2E9C-101B-9397-08002B2CF9AE}" pid="89" name="xd_Signature">
    <vt:bool>false</vt:bool>
  </property>
  <property fmtid="{D5CDD505-2E9C-101B-9397-08002B2CF9AE}" pid="90" name="NLLDecisionLevel">
    <vt:lpwstr/>
  </property>
  <property fmtid="{D5CDD505-2E9C-101B-9397-08002B2CF9AE}" pid="91" name="NLLPTCProcessLeader">
    <vt:lpwstr/>
  </property>
  <property fmtid="{D5CDD505-2E9C-101B-9397-08002B2CF9AE}" pid="93" name="NLLPTCVISEditor">
    <vt:lpwstr/>
  </property>
</Properties>
</file>